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4" r:id="rId4"/>
    <p:sldId id="265" r:id="rId5"/>
    <p:sldId id="266" r:id="rId6"/>
    <p:sldId id="263" r:id="rId7"/>
    <p:sldId id="267" r:id="rId8"/>
    <p:sldId id="257" r:id="rId9"/>
    <p:sldId id="258" r:id="rId10"/>
    <p:sldId id="259" r:id="rId11"/>
    <p:sldId id="26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347" autoAdjust="0"/>
    <p:restoredTop sz="94731" autoAdjust="0"/>
  </p:normalViewPr>
  <p:slideViewPr>
    <p:cSldViewPr snapToGrid="0">
      <p:cViewPr>
        <p:scale>
          <a:sx n="68" d="100"/>
          <a:sy n="68" d="100"/>
        </p:scale>
        <p:origin x="188" y="22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5D5B0-B11D-0855-BA0B-B9F5574ACC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E9BB4B-422D-2C26-74E1-57BD2900C7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25EF74-BF13-5884-49FE-8E31332B5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73362-34E9-4456-BC60-26D6BB0B420E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4FDB7C-4A74-E04F-3045-7EEA50D62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3EEA5D-1F62-66D2-328A-BBDC7474E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94455-C563-4575-A741-FE6999AEF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114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78CE6-490F-E163-75AA-17A58772C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2CE40E-BD0B-C057-71B2-EB183C778A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22F833-FB71-1F46-C9C5-D07A6FEE2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73362-34E9-4456-BC60-26D6BB0B420E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889C4D-5C40-D2C9-A9A1-1092F1F72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7EF05F-0C11-9803-2E13-EB3A05690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94455-C563-4575-A741-FE6999AEF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054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25026B-254C-21A2-C26B-622F0B65A5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6EAF77-1C93-FC11-0FF2-AD740A893F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387175-C24A-666F-8C85-4FD59A1CC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73362-34E9-4456-BC60-26D6BB0B420E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31A10-1FE5-D20D-832F-8F95E4C7E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364DDF-1AE4-CFC0-FE64-5A63E2EC4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94455-C563-4575-A741-FE6999AEF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823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AAC43-284D-F2E1-BDB0-99990CF55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0A0578-38D8-9E28-35F7-257E52B106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085DE6-C07C-B05C-A4B4-610EB5BFC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73362-34E9-4456-BC60-26D6BB0B420E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3AD208-0154-D430-DC6C-3AC8FEF39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405EBB-C34E-4AB8-E1CA-BE7260783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94455-C563-4575-A741-FE6999AEF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096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D87BB-34E7-4D9D-7D6B-1547FF876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AAB6B2-A264-8FB3-2F20-26D0140249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439057-4AE6-ECD6-6136-34DE25E68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73362-34E9-4456-BC60-26D6BB0B420E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37D20D-ECCD-F5DA-931B-2E54CABF3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5432AB-AFFC-CEB3-CBD4-DEF74EC3D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94455-C563-4575-A741-FE6999AEF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400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DA766-A856-18F1-D9D8-44463E7E7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8652D7-B41C-0A1C-BE96-20A106B26E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87376C-B395-547C-F6A7-6AF96549C4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19857E-5B56-9B5C-3170-C419C3322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73362-34E9-4456-BC60-26D6BB0B420E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E1A585-346B-F52C-8E30-6C52B7514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A75675-A997-9313-9E1B-0CD02BC4C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94455-C563-4575-A741-FE6999AEF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652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B7CD0-8F1C-642E-CF8B-053548458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32D269-8633-C486-3AA5-D65DA1291B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85909A-BE4A-58EB-A0EE-AE73E4DC7E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65DBC4-1AD1-0BEC-455A-35141BB302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15E5B5-5C31-FA81-9DFE-F9C262F72E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B17D7-6097-4F75-185E-7C02859FE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73362-34E9-4456-BC60-26D6BB0B420E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CECF8E-FAB2-5DE9-28CC-4119BCC76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EFD954-F1C3-EC21-0B82-48C625A26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94455-C563-4575-A741-FE6999AEF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151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A4D63-5D99-3FE9-67C7-6DF291362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248E78-A11B-32DB-8F49-36A4E7C3A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73362-34E9-4456-BC60-26D6BB0B420E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7B37B4-9E12-24F8-CC28-3FCD23487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384C15-2D87-F2A9-C238-E14C764F6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94455-C563-4575-A741-FE6999AEF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364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2B129E-AF0B-308D-2FF6-99E0FCB7B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73362-34E9-4456-BC60-26D6BB0B420E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63E71D-7AB9-3C61-447B-2C49E0C0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9B2088-B064-AD20-6DEF-8479C8A34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94455-C563-4575-A741-FE6999AEF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799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8B0D9-4498-B96D-1F52-AB44564DB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5C220E-9A15-D236-956D-637A607FD8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654A52-9C62-A89B-12A4-CDBCE38A5E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60E3B6-FFE6-DF6D-2C85-647F94EA7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73362-34E9-4456-BC60-26D6BB0B420E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ED20CC-9A29-A3CF-B7F6-A98E38B1F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4EB5BD-D5FD-EDFF-7B89-5732FEB46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94455-C563-4575-A741-FE6999AEF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603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77C3C-CDE4-6DFE-EB52-51BC2094C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44EA79-4390-DB9E-4E5D-3FBA43477D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A8147D-8ADA-F1D9-07D0-6DED84D547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60C8A7-CA1F-8639-FBE7-956A7A781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73362-34E9-4456-BC60-26D6BB0B420E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14DF92-894E-8D6C-F099-2365A64DB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82B5B4-1AA1-2DAF-7D54-941038528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94455-C563-4575-A741-FE6999AEF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439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649BD6-BD24-E9FA-F981-C7EA3E571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414464-FBFF-7275-6C1B-CBF0061E05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FE2AF7-C8FF-2AC5-02B2-85A2FD5ACA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73362-34E9-4456-BC60-26D6BB0B420E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F7F02A-F0F0-169C-A26B-3F1887FA61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411558-DD3B-D3CB-3A3B-8080162D68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94455-C563-4575-A741-FE6999AEF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883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5159B-E25F-622C-3EB3-C60C12761C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7164" y="1636311"/>
            <a:ext cx="10497671" cy="2387600"/>
          </a:xfrm>
        </p:spPr>
        <p:txBody>
          <a:bodyPr>
            <a:normAutofit/>
          </a:bodyPr>
          <a:lstStyle/>
          <a:p>
            <a:r>
              <a:rPr lang="en-US" sz="5300" dirty="0"/>
              <a:t>Reflection on Themes</a:t>
            </a:r>
            <a:br>
              <a:rPr lang="en-US" sz="5300" dirty="0"/>
            </a:br>
            <a:r>
              <a:rPr lang="en-US" sz="2800" b="0" dirty="0"/>
              <a:t>IFS Partner’s Meet </a:t>
            </a:r>
            <a:br>
              <a:rPr lang="en-US" sz="2800" b="0" dirty="0"/>
            </a:br>
            <a:r>
              <a:rPr lang="en-US" sz="2800" b="0" dirty="0"/>
              <a:t>24</a:t>
            </a:r>
            <a:r>
              <a:rPr lang="en-US" sz="2800" b="0" baseline="30000" dirty="0"/>
              <a:t>th</a:t>
            </a:r>
            <a:r>
              <a:rPr lang="en-US" sz="2800" b="0" dirty="0"/>
              <a:t> October 2024</a:t>
            </a:r>
            <a:endParaRPr lang="en-US" sz="1600" b="0" dirty="0"/>
          </a:p>
        </p:txBody>
      </p:sp>
    </p:spTree>
    <p:extLst>
      <p:ext uri="{BB962C8B-B14F-4D97-AF65-F5344CB8AC3E}">
        <p14:creationId xmlns:p14="http://schemas.microsoft.com/office/powerpoint/2010/main" val="12718271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C7F32-242D-F01F-5EFC-F8382BD0D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353800" cy="1325563"/>
          </a:xfrm>
        </p:spPr>
        <p:txBody>
          <a:bodyPr/>
          <a:lstStyle/>
          <a:p>
            <a:r>
              <a:rPr lang="en-US" dirty="0"/>
              <a:t>Theme 3: Innovations through private sector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7E866180-3A1A-2D50-F084-C586ECF07A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0496745"/>
              </p:ext>
            </p:extLst>
          </p:nvPr>
        </p:nvGraphicFramePr>
        <p:xfrm>
          <a:off x="838200" y="1683205"/>
          <a:ext cx="10731833" cy="292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89404">
                  <a:extLst>
                    <a:ext uri="{9D8B030D-6E8A-4147-A177-3AD203B41FA5}">
                      <a16:colId xmlns:a16="http://schemas.microsoft.com/office/drawing/2014/main" val="2147161850"/>
                    </a:ext>
                  </a:extLst>
                </a:gridCol>
                <a:gridCol w="3041285">
                  <a:extLst>
                    <a:ext uri="{9D8B030D-6E8A-4147-A177-3AD203B41FA5}">
                      <a16:colId xmlns:a16="http://schemas.microsoft.com/office/drawing/2014/main" val="1573151626"/>
                    </a:ext>
                  </a:extLst>
                </a:gridCol>
                <a:gridCol w="2508068">
                  <a:extLst>
                    <a:ext uri="{9D8B030D-6E8A-4147-A177-3AD203B41FA5}">
                      <a16:colId xmlns:a16="http://schemas.microsoft.com/office/drawing/2014/main" val="4205438241"/>
                    </a:ext>
                  </a:extLst>
                </a:gridCol>
                <a:gridCol w="1193076">
                  <a:extLst>
                    <a:ext uri="{9D8B030D-6E8A-4147-A177-3AD203B41FA5}">
                      <a16:colId xmlns:a16="http://schemas.microsoft.com/office/drawing/2014/main" val="30168642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What are the Key problems? </a:t>
                      </a:r>
                      <a:r>
                        <a:rPr lang="en-US" sz="1200" b="0" i="1" dirty="0"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Existing &amp; Emerging</a:t>
                      </a:r>
                      <a:endParaRPr lang="en-US" sz="1600" b="0" i="1" dirty="0">
                        <a:latin typeface="Arial" panose="020B0604020202020204" pitchFamily="34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What are the Key Market Failures?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What can be done to address this?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Level</a:t>
                      </a:r>
                      <a:r>
                        <a:rPr lang="en-US" sz="1600" baseline="0" dirty="0"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n-US" sz="1600" dirty="0"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Effort needed (H/M/L)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50424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XXXxxx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66185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942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7037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981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7761387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75438F7-E6E4-5DF0-43EB-316EA2ED1C33}"/>
              </a:ext>
            </a:extLst>
          </p:cNvPr>
          <p:cNvSpPr txBox="1"/>
          <p:nvPr/>
        </p:nvSpPr>
        <p:spPr>
          <a:xfrm>
            <a:off x="10040983" y="156754"/>
            <a:ext cx="1924594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Pls present in 15  Mins</a:t>
            </a:r>
          </a:p>
        </p:txBody>
      </p:sp>
    </p:spTree>
    <p:extLst>
      <p:ext uri="{BB962C8B-B14F-4D97-AF65-F5344CB8AC3E}">
        <p14:creationId xmlns:p14="http://schemas.microsoft.com/office/powerpoint/2010/main" val="4042796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5AA92-22E0-8FE1-B81B-671A854FC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Theme 4: Making DPI</a:t>
            </a:r>
            <a:r>
              <a:rPr lang="en-US" baseline="0" dirty="0"/>
              <a:t> work for the poor</a:t>
            </a:r>
            <a:endParaRPr lang="en-US" dirty="0"/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B8D32652-66AA-56D4-2C88-1BEC69AE97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0496745"/>
              </p:ext>
            </p:extLst>
          </p:nvPr>
        </p:nvGraphicFramePr>
        <p:xfrm>
          <a:off x="838200" y="1683205"/>
          <a:ext cx="10731833" cy="292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89404">
                  <a:extLst>
                    <a:ext uri="{9D8B030D-6E8A-4147-A177-3AD203B41FA5}">
                      <a16:colId xmlns:a16="http://schemas.microsoft.com/office/drawing/2014/main" val="2147161850"/>
                    </a:ext>
                  </a:extLst>
                </a:gridCol>
                <a:gridCol w="3041285">
                  <a:extLst>
                    <a:ext uri="{9D8B030D-6E8A-4147-A177-3AD203B41FA5}">
                      <a16:colId xmlns:a16="http://schemas.microsoft.com/office/drawing/2014/main" val="1573151626"/>
                    </a:ext>
                  </a:extLst>
                </a:gridCol>
                <a:gridCol w="2508068">
                  <a:extLst>
                    <a:ext uri="{9D8B030D-6E8A-4147-A177-3AD203B41FA5}">
                      <a16:colId xmlns:a16="http://schemas.microsoft.com/office/drawing/2014/main" val="4205438241"/>
                    </a:ext>
                  </a:extLst>
                </a:gridCol>
                <a:gridCol w="1193076">
                  <a:extLst>
                    <a:ext uri="{9D8B030D-6E8A-4147-A177-3AD203B41FA5}">
                      <a16:colId xmlns:a16="http://schemas.microsoft.com/office/drawing/2014/main" val="30168642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What are the Key problems? </a:t>
                      </a:r>
                      <a:r>
                        <a:rPr lang="en-US" sz="1200" b="0" i="1" dirty="0"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Existing &amp; Emerging</a:t>
                      </a:r>
                      <a:endParaRPr lang="en-US" sz="1600" b="0" i="1" dirty="0">
                        <a:latin typeface="Arial" panose="020B0604020202020204" pitchFamily="34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What are the Key Market Failures?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What can be done to address this?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Level</a:t>
                      </a:r>
                      <a:r>
                        <a:rPr lang="en-US" sz="1600" baseline="0" dirty="0"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n-US" sz="1600" dirty="0"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Effort needed (H/M/L)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50424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XXXxxx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66185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942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7037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981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7761387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4C7474B-0F74-EFCA-9643-86506F906933}"/>
              </a:ext>
            </a:extLst>
          </p:cNvPr>
          <p:cNvSpPr txBox="1"/>
          <p:nvPr/>
        </p:nvSpPr>
        <p:spPr>
          <a:xfrm>
            <a:off x="10040983" y="156754"/>
            <a:ext cx="1924594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Pls present in 15  Mins</a:t>
            </a:r>
          </a:p>
        </p:txBody>
      </p:sp>
    </p:spTree>
    <p:extLst>
      <p:ext uri="{BB962C8B-B14F-4D97-AF65-F5344CB8AC3E}">
        <p14:creationId xmlns:p14="http://schemas.microsoft.com/office/powerpoint/2010/main" val="670117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9CB17-0B0F-9AC0-91E3-A3AE117C2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aseline="0" dirty="0"/>
              <a:t>Theme 1: Building Trust and Confidence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DE0BBD-DC9B-6C83-C0C9-4D60E3D39C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6165" y="3666921"/>
            <a:ext cx="8359671" cy="33829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b="1" dirty="0"/>
              <a:t>How the Foundation is thinking to address these issues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050AA9-D7A2-6E67-4C5F-6893547E3396}"/>
              </a:ext>
            </a:extLst>
          </p:cNvPr>
          <p:cNvSpPr txBox="1"/>
          <p:nvPr/>
        </p:nvSpPr>
        <p:spPr>
          <a:xfrm>
            <a:off x="878541" y="1412892"/>
            <a:ext cx="1035866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Trust &amp; confidence is emerging as a significant barrier adoption and usage of digital financial services (DFS). 47% of the respondents cited lack of trust for the account inactivity and 23% of consumers avoiding formal financial services due to distrust in institutions, and higher urban/rural and gender gap according to the Global Findex’21. Further, grievances related to DFS constitutes the major portion according to RBI reports.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14BE293-0DE0-3C1F-5A51-3F365AD2608A}"/>
              </a:ext>
            </a:extLst>
          </p:cNvPr>
          <p:cNvSpPr txBox="1">
            <a:spLocks/>
          </p:cNvSpPr>
          <p:nvPr/>
        </p:nvSpPr>
        <p:spPr>
          <a:xfrm>
            <a:off x="744071" y="4361587"/>
            <a:ext cx="2303929" cy="7115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b="1" dirty="0"/>
              <a:t>Focus on Customer Protection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21B8538-F11F-E754-07AD-9A7050E9EB8E}"/>
              </a:ext>
            </a:extLst>
          </p:cNvPr>
          <p:cNvSpPr txBox="1">
            <a:spLocks/>
          </p:cNvSpPr>
          <p:nvPr/>
        </p:nvSpPr>
        <p:spPr>
          <a:xfrm>
            <a:off x="775726" y="5063193"/>
            <a:ext cx="2240617" cy="7115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400" dirty="0"/>
              <a:t>Enhancing protection for bottom-of-the-pyramid populations</a:t>
            </a:r>
            <a:endParaRPr lang="en-US" sz="1400" b="1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6CD3F59-D791-7289-214A-89BDC59C5619}"/>
              </a:ext>
            </a:extLst>
          </p:cNvPr>
          <p:cNvSpPr txBox="1">
            <a:spLocks/>
          </p:cNvSpPr>
          <p:nvPr/>
        </p:nvSpPr>
        <p:spPr>
          <a:xfrm>
            <a:off x="8385148" y="4366327"/>
            <a:ext cx="2852057" cy="7115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b="1" dirty="0"/>
              <a:t>Transaction failures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62DDE75-EA1C-B200-3A9A-E75F38375A97}"/>
              </a:ext>
            </a:extLst>
          </p:cNvPr>
          <p:cNvSpPr txBox="1">
            <a:spLocks/>
          </p:cNvSpPr>
          <p:nvPr/>
        </p:nvSpPr>
        <p:spPr>
          <a:xfrm>
            <a:off x="8501743" y="5063193"/>
            <a:ext cx="2596563" cy="7115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400" dirty="0"/>
              <a:t>Improving confidence in DFS by reducing transaction failures (e.g., UPI, AePS)</a:t>
            </a:r>
            <a:r>
              <a:rPr lang="en-US" sz="1400" dirty="0">
                <a:effectLst/>
                <a:ea typeface="Calibri" panose="020F0502020204030204" pitchFamily="34" charset="0"/>
              </a:rPr>
              <a:t>.</a:t>
            </a:r>
            <a:endParaRPr lang="en-US" sz="14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2B59ECA2-FFB6-5D4B-2FB3-1C83220AA260}"/>
              </a:ext>
            </a:extLst>
          </p:cNvPr>
          <p:cNvSpPr txBox="1">
            <a:spLocks/>
          </p:cNvSpPr>
          <p:nvPr/>
        </p:nvSpPr>
        <p:spPr>
          <a:xfrm>
            <a:off x="4481712" y="4426172"/>
            <a:ext cx="2852057" cy="7115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b="1" dirty="0"/>
              <a:t>Data Protection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F599FD54-DF48-3BB1-C66F-EDD8B97802AE}"/>
              </a:ext>
            </a:extLst>
          </p:cNvPr>
          <p:cNvSpPr txBox="1">
            <a:spLocks/>
          </p:cNvSpPr>
          <p:nvPr/>
        </p:nvSpPr>
        <p:spPr>
          <a:xfrm>
            <a:off x="4513369" y="5073140"/>
            <a:ext cx="2852057" cy="7115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400" dirty="0">
                <a:ea typeface="Calibri" panose="020F0502020204030204" pitchFamily="34" charset="0"/>
              </a:rPr>
              <a:t>Mitigating Data mis-use issues to build customer trust in new processes and systems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034723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5B5F17-4716-1647-D7E8-7C843CBB3C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C636D-37C0-376F-5D0E-BC2C0C4DF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aseline="0" dirty="0"/>
              <a:t>Theme 2: Strengthening Distribution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2F0E19-24F3-5EB2-C1CD-CA1330E55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3369" y="3621823"/>
            <a:ext cx="8745262" cy="22748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b="1" dirty="0"/>
              <a:t>How the Foundation is thinking to address these issues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198A54C-9497-90DD-CB35-339323AEA499}"/>
              </a:ext>
            </a:extLst>
          </p:cNvPr>
          <p:cNvSpPr txBox="1"/>
          <p:nvPr/>
        </p:nvSpPr>
        <p:spPr>
          <a:xfrm>
            <a:off x="838200" y="1295823"/>
            <a:ext cx="10178667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There is a big urban rural divide in terms of digital infrastructure to successfully penetrate financial products &amp; services – only 35% of people in rural areas own smartphones amid poor mobile and internet network and let alone gender gap. The rural BC 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channel continues to unviable and not able to deliver all the banking services that a rural customers require.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Robust and agile distribution channels are crucial for scaling digital financial services (DFS) and ensuring access for underserved populations.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65EB8CA-4662-4D97-2F23-BD53705B233B}"/>
              </a:ext>
            </a:extLst>
          </p:cNvPr>
          <p:cNvSpPr txBox="1">
            <a:spLocks/>
          </p:cNvSpPr>
          <p:nvPr/>
        </p:nvSpPr>
        <p:spPr>
          <a:xfrm>
            <a:off x="832692" y="4178438"/>
            <a:ext cx="2852057" cy="7115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b="1" dirty="0"/>
              <a:t>Process Improvements with large govt. programs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785390D-48D8-33FF-D112-67A5676266F1}"/>
              </a:ext>
            </a:extLst>
          </p:cNvPr>
          <p:cNvSpPr txBox="1">
            <a:spLocks/>
          </p:cNvSpPr>
          <p:nvPr/>
        </p:nvSpPr>
        <p:spPr>
          <a:xfrm>
            <a:off x="832693" y="4912966"/>
            <a:ext cx="2852057" cy="7115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400" dirty="0"/>
              <a:t>Programs with IPPB &amp; NRLM and PSBs to optimize delivery by introducing efficient and innovative systems and processes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BE838DF-3D4E-C978-A6BF-DB43EE04DB51}"/>
              </a:ext>
            </a:extLst>
          </p:cNvPr>
          <p:cNvSpPr txBox="1">
            <a:spLocks/>
          </p:cNvSpPr>
          <p:nvPr/>
        </p:nvSpPr>
        <p:spPr>
          <a:xfrm>
            <a:off x="4812860" y="4246539"/>
            <a:ext cx="2221606" cy="7115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b="1" dirty="0"/>
              <a:t>Enhanced Delivery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1AE99B6-E20E-D953-A5B1-8C7F1069F44E}"/>
              </a:ext>
            </a:extLst>
          </p:cNvPr>
          <p:cNvSpPr txBox="1">
            <a:spLocks/>
          </p:cNvSpPr>
          <p:nvPr/>
        </p:nvSpPr>
        <p:spPr>
          <a:xfrm>
            <a:off x="4497635" y="4912966"/>
            <a:ext cx="2852057" cy="14952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400" dirty="0">
                <a:ea typeface="Calibri" panose="020F0502020204030204" pitchFamily="34" charset="0"/>
              </a:rPr>
              <a:t>Working with CICO networks to enhance their outreach in underserved hinterland with a focus to make them viable through diverse products and services with gender lens</a:t>
            </a:r>
            <a:endParaRPr lang="en-US" sz="1400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EEDD234-F30C-C8C5-D57C-479605EEDAEB}"/>
              </a:ext>
            </a:extLst>
          </p:cNvPr>
          <p:cNvSpPr txBox="1">
            <a:spLocks/>
          </p:cNvSpPr>
          <p:nvPr/>
        </p:nvSpPr>
        <p:spPr>
          <a:xfrm>
            <a:off x="8319176" y="4221983"/>
            <a:ext cx="2852057" cy="7115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b="1" dirty="0"/>
              <a:t>Coverage in hard to serve areas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CBAA5C2F-3FD8-AFC6-9AC8-B55F091CA594}"/>
              </a:ext>
            </a:extLst>
          </p:cNvPr>
          <p:cNvSpPr txBox="1">
            <a:spLocks/>
          </p:cNvSpPr>
          <p:nvPr/>
        </p:nvSpPr>
        <p:spPr>
          <a:xfrm>
            <a:off x="8319176" y="4912966"/>
            <a:ext cx="2852057" cy="7115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400" dirty="0">
                <a:ea typeface="Calibri" panose="020F0502020204030204" pitchFamily="34" charset="0"/>
              </a:rPr>
              <a:t>Special Focus on Aspirational Districts and blocks to enhance the efficiency of the government department to deliver Financial Inclusion programs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34984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ACC367-8DA0-3B44-ECD8-306FBE2FDD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73032-54F8-908E-2C67-5ACA094FD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190514" cy="1325563"/>
          </a:xfrm>
        </p:spPr>
        <p:txBody>
          <a:bodyPr>
            <a:normAutofit/>
          </a:bodyPr>
          <a:lstStyle/>
          <a:p>
            <a:r>
              <a:rPr lang="en-US" sz="3200" baseline="0" dirty="0"/>
              <a:t>Theme 3: Pro-poor </a:t>
            </a:r>
            <a:r>
              <a:rPr lang="en-US" sz="3200" dirty="0"/>
              <a:t>Innovations through private sector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178FD-9225-96EC-7E46-7BB8D0D8B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7708" y="4145434"/>
            <a:ext cx="7516585" cy="37240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b="1" dirty="0"/>
              <a:t>How the Foundation is thinking to address these issues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F9ECA8-7314-75CB-8AD0-5ED033DEB741}"/>
              </a:ext>
            </a:extLst>
          </p:cNvPr>
          <p:cNvSpPr txBox="1"/>
          <p:nvPr/>
        </p:nvSpPr>
        <p:spPr>
          <a:xfrm>
            <a:off x="893244" y="1395255"/>
            <a:ext cx="10666472" cy="2702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There are </a:t>
            </a:r>
            <a:r>
              <a:rPr lang="en-US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263 million Indians in the oral segment </a:t>
            </a:r>
            <a:r>
              <a:rPr lang="en-US" sz="20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</a:t>
            </a:r>
            <a:r>
              <a:rPr lang="en-US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cognitive barriers limiting the use of mobile wallets.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540 million adults didn’t make any digital payments, and inadequate rural acceptance infrastructure, combined with a $530 billion MSME credit gap, severely limit financial inclusion. The private sector is more agile and willing to take risks in serving low- and middle-income (LMI) customers, but it often lacks the resources for research and development, as well as the partnerships needed to scale. Support to private sector can drive I</a:t>
            </a:r>
            <a:r>
              <a:rPr lang="en-US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nnovation in this space to bring forward compelling use cases, sustainable business models, and scalable solutions to drive the next phase of financial inclusion.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5325550-D71A-9866-99D3-97C920605242}"/>
              </a:ext>
            </a:extLst>
          </p:cNvPr>
          <p:cNvSpPr txBox="1">
            <a:spLocks/>
          </p:cNvSpPr>
          <p:nvPr/>
        </p:nvSpPr>
        <p:spPr>
          <a:xfrm>
            <a:off x="443033" y="4678955"/>
            <a:ext cx="2852057" cy="7115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b="1" dirty="0"/>
              <a:t>Pro-poor Startup Accelerator Program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DF01CDA-8D90-C272-1FCE-EF011A89CEA9}"/>
              </a:ext>
            </a:extLst>
          </p:cNvPr>
          <p:cNvSpPr txBox="1">
            <a:spLocks/>
          </p:cNvSpPr>
          <p:nvPr/>
        </p:nvSpPr>
        <p:spPr>
          <a:xfrm>
            <a:off x="648498" y="5428519"/>
            <a:ext cx="2441125" cy="7115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400" dirty="0"/>
              <a:t>Support </a:t>
            </a:r>
            <a:r>
              <a:rPr lang="en-US" sz="1400" dirty="0" err="1"/>
              <a:t>Fintechs</a:t>
            </a:r>
            <a:r>
              <a:rPr lang="en-US" sz="1400" dirty="0"/>
              <a:t> to enable them to serve Vulnerable customers including women 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2CC657E-E85B-EB97-E032-509386210968}"/>
              </a:ext>
            </a:extLst>
          </p:cNvPr>
          <p:cNvSpPr txBox="1">
            <a:spLocks/>
          </p:cNvSpPr>
          <p:nvPr/>
        </p:nvSpPr>
        <p:spPr>
          <a:xfrm>
            <a:off x="3159582" y="4678955"/>
            <a:ext cx="2876099" cy="7115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b="1" dirty="0"/>
              <a:t>Inclusive innovations for non-tech savvy users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ABD02EE-BFFC-235D-1214-76E5B6CD6678}"/>
              </a:ext>
            </a:extLst>
          </p:cNvPr>
          <p:cNvSpPr txBox="1">
            <a:spLocks/>
          </p:cNvSpPr>
          <p:nvPr/>
        </p:nvSpPr>
        <p:spPr>
          <a:xfrm>
            <a:off x="3246942" y="5428519"/>
            <a:ext cx="2852057" cy="7115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400" dirty="0">
                <a:ea typeface="Calibri" panose="020F0502020204030204" pitchFamily="34" charset="0"/>
              </a:rPr>
              <a:t>Address challenges non-smart phone users Using voice tech and other modes. </a:t>
            </a:r>
            <a:endParaRPr lang="en-US" sz="1400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628AE2CB-4A81-5BD4-DA00-FAA5879D8D8E}"/>
              </a:ext>
            </a:extLst>
          </p:cNvPr>
          <p:cNvSpPr txBox="1">
            <a:spLocks/>
          </p:cNvSpPr>
          <p:nvPr/>
        </p:nvSpPr>
        <p:spPr>
          <a:xfrm>
            <a:off x="6196009" y="4678955"/>
            <a:ext cx="2852057" cy="7115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b="1" dirty="0"/>
              <a:t>Improving lending ecosystem for data poor customers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FA8504F-EDB9-6EA9-8390-EBEA5067BAE4}"/>
              </a:ext>
            </a:extLst>
          </p:cNvPr>
          <p:cNvSpPr txBox="1">
            <a:spLocks/>
          </p:cNvSpPr>
          <p:nvPr/>
        </p:nvSpPr>
        <p:spPr>
          <a:xfrm>
            <a:off x="6227668" y="5428519"/>
            <a:ext cx="2852057" cy="7115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400" dirty="0">
                <a:ea typeface="Calibri" panose="020F0502020204030204" pitchFamily="34" charset="0"/>
              </a:rPr>
              <a:t>Experiment and demonstrate a probabilistic cash flow model- based lending for faster access to productive credit by LMI customers</a:t>
            </a:r>
            <a:endParaRPr lang="en-US" sz="14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2512CEB-85EB-C6DC-17F8-313964214611}"/>
              </a:ext>
            </a:extLst>
          </p:cNvPr>
          <p:cNvSpPr txBox="1">
            <a:spLocks/>
          </p:cNvSpPr>
          <p:nvPr/>
        </p:nvSpPr>
        <p:spPr>
          <a:xfrm>
            <a:off x="9208395" y="4678955"/>
            <a:ext cx="2852057" cy="7115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b="1" dirty="0"/>
              <a:t>Accelerate digital payments by merchants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C1134E-2978-C6EE-CBEF-E3EA8D5DD385}"/>
              </a:ext>
            </a:extLst>
          </p:cNvPr>
          <p:cNvSpPr txBox="1">
            <a:spLocks/>
          </p:cNvSpPr>
          <p:nvPr/>
        </p:nvSpPr>
        <p:spPr>
          <a:xfrm>
            <a:off x="9208395" y="5428519"/>
            <a:ext cx="2852057" cy="7115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70484" rtl="0" eaLnBrk="1" fontAlgn="auto" latinLnBrk="0" hangingPunct="1">
              <a:spcBef>
                <a:spcPts val="300"/>
              </a:spcBef>
              <a:spcAft>
                <a:spcPts val="0"/>
              </a:spcAft>
              <a:buClr>
                <a:srgbClr val="2F85AA"/>
              </a:buClr>
              <a:buSzTx/>
              <a:buNone/>
              <a:tabLst/>
              <a:defRPr/>
            </a:pPr>
            <a:r>
              <a:rPr lang="en-US" sz="1400" dirty="0">
                <a:solidFill>
                  <a:schemeClr val="tx1"/>
                </a:solidFill>
              </a:rPr>
              <a:t>Identify and pilot ways to reduce gaps in acceptance infrastructure in rural areas and generate demand</a:t>
            </a:r>
          </a:p>
        </p:txBody>
      </p:sp>
    </p:spTree>
    <p:extLst>
      <p:ext uri="{BB962C8B-B14F-4D97-AF65-F5344CB8AC3E}">
        <p14:creationId xmlns:p14="http://schemas.microsoft.com/office/powerpoint/2010/main" val="564967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316B4D-CAB2-B9B4-A6D8-DD889196A5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A2401-10C5-DF48-7B37-B512D282C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190514" cy="1325563"/>
          </a:xfrm>
        </p:spPr>
        <p:txBody>
          <a:bodyPr/>
          <a:lstStyle/>
          <a:p>
            <a:r>
              <a:rPr lang="en-US" baseline="0" dirty="0"/>
              <a:t>Theme 4: </a:t>
            </a:r>
            <a:r>
              <a:rPr lang="en-US" dirty="0"/>
              <a:t>Making DPI</a:t>
            </a:r>
            <a:r>
              <a:rPr lang="en-US" baseline="0" dirty="0"/>
              <a:t> work for the poor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F1DC72-AA95-1C90-999E-C13756391C0E}"/>
              </a:ext>
            </a:extLst>
          </p:cNvPr>
          <p:cNvSpPr txBox="1"/>
          <p:nvPr/>
        </p:nvSpPr>
        <p:spPr>
          <a:xfrm>
            <a:off x="919842" y="1397278"/>
            <a:ext cx="10352314" cy="2051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Despite the potential of Digital Public Infrastructures (DPIs) to transform access to services and reduce inequality, only 14% of women access formal credit, and there is a $530 billion MSME credit gap. Additionally, only 5-6% of India's 65 million informal low-income businesses have e-commerce capabilities. Initiatives like the Account Aggregator (AA), Aadhar, and ONDC aim to bridge these gaps, but ensuring these DPIs effectively reach underserved populations remains a critical challenge.</a:t>
            </a:r>
            <a:endParaRPr lang="en-US" sz="20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96BE9A0-DEEF-78C5-4637-5667E088C16D}"/>
              </a:ext>
            </a:extLst>
          </p:cNvPr>
          <p:cNvSpPr txBox="1">
            <a:spLocks/>
          </p:cNvSpPr>
          <p:nvPr/>
        </p:nvSpPr>
        <p:spPr>
          <a:xfrm>
            <a:off x="919842" y="4154541"/>
            <a:ext cx="2852057" cy="7115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b="1" dirty="0"/>
              <a:t>Enhance pro-poor Use Cases of Digital ID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246EB30-8D90-3138-0CF9-5BD9DC20BCAF}"/>
              </a:ext>
            </a:extLst>
          </p:cNvPr>
          <p:cNvSpPr txBox="1">
            <a:spLocks/>
          </p:cNvSpPr>
          <p:nvPr/>
        </p:nvSpPr>
        <p:spPr>
          <a:xfrm>
            <a:off x="919842" y="4865429"/>
            <a:ext cx="2852057" cy="7115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00"/>
              </a:spcBef>
              <a:buNone/>
            </a:pPr>
            <a:r>
              <a:rPr lang="en-US" sz="1400" dirty="0"/>
              <a:t>Digital ID needs to go beyond account opening - limited pro-poor use cases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BD9C004-FE78-B0FE-C64D-9C849C50BEB1}"/>
              </a:ext>
            </a:extLst>
          </p:cNvPr>
          <p:cNvSpPr txBox="1">
            <a:spLocks/>
          </p:cNvSpPr>
          <p:nvPr/>
        </p:nvSpPr>
        <p:spPr>
          <a:xfrm>
            <a:off x="4452254" y="4154541"/>
            <a:ext cx="2852057" cy="7115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b="1" dirty="0"/>
              <a:t>Make ONDC work for small businesses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A8C1EF9-FCAC-34B4-8EBE-5043BAF7CC05}"/>
              </a:ext>
            </a:extLst>
          </p:cNvPr>
          <p:cNvSpPr txBox="1">
            <a:spLocks/>
          </p:cNvSpPr>
          <p:nvPr/>
        </p:nvSpPr>
        <p:spPr>
          <a:xfrm>
            <a:off x="4531798" y="4865429"/>
            <a:ext cx="3128399" cy="14952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00"/>
              </a:spcBef>
              <a:buNone/>
            </a:pPr>
            <a:r>
              <a:rPr lang="en-US" sz="1400" dirty="0"/>
              <a:t>Facilitate market linkages for informal businesses, enhance their digital capabilities and confidence, and improve access to finance by integrating them into the ONDC platform</a:t>
            </a:r>
            <a:endParaRPr lang="en-US" sz="1400" dirty="0">
              <a:solidFill>
                <a:srgbClr val="FF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236EF47-3D49-D63E-86DD-36B74E7FA1C1}"/>
              </a:ext>
            </a:extLst>
          </p:cNvPr>
          <p:cNvSpPr txBox="1">
            <a:spLocks/>
          </p:cNvSpPr>
          <p:nvPr/>
        </p:nvSpPr>
        <p:spPr>
          <a:xfrm>
            <a:off x="8342981" y="4154541"/>
            <a:ext cx="2852057" cy="7115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b="1" dirty="0"/>
              <a:t>Make Account Aggregators work for the poor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3DFF47D5-6165-C9F7-B46C-CD9E89B3D2E7}"/>
              </a:ext>
            </a:extLst>
          </p:cNvPr>
          <p:cNvSpPr txBox="1">
            <a:spLocks/>
          </p:cNvSpPr>
          <p:nvPr/>
        </p:nvSpPr>
        <p:spPr>
          <a:xfrm>
            <a:off x="8420099" y="4865429"/>
            <a:ext cx="2852057" cy="7115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400" dirty="0"/>
              <a:t>Pilot the use of the Account Aggregator ecosystem and digital consent mechanisms to streamline digital credit applications and disbursals.</a:t>
            </a:r>
            <a:endParaRPr lang="en-US" sz="1400" b="1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9C4954C-7015-CCB3-3207-7A1C5F855776}"/>
              </a:ext>
            </a:extLst>
          </p:cNvPr>
          <p:cNvSpPr txBox="1">
            <a:spLocks/>
          </p:cNvSpPr>
          <p:nvPr/>
        </p:nvSpPr>
        <p:spPr>
          <a:xfrm>
            <a:off x="2337704" y="3632889"/>
            <a:ext cx="7516585" cy="3724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/>
              <a:t>How the Foundation is thinking to address these issues</a:t>
            </a:r>
          </a:p>
        </p:txBody>
      </p:sp>
    </p:spTree>
    <p:extLst>
      <p:ext uri="{BB962C8B-B14F-4D97-AF65-F5344CB8AC3E}">
        <p14:creationId xmlns:p14="http://schemas.microsoft.com/office/powerpoint/2010/main" val="2027500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0CDFAD-A637-F08D-F779-D8416030D6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AAA8EF1-9014-0B65-1CDD-C8D6B6D15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work formats</a:t>
            </a:r>
          </a:p>
        </p:txBody>
      </p:sp>
    </p:spTree>
    <p:extLst>
      <p:ext uri="{BB962C8B-B14F-4D97-AF65-F5344CB8AC3E}">
        <p14:creationId xmlns:p14="http://schemas.microsoft.com/office/powerpoint/2010/main" val="1091569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D258EC-1717-CA75-460A-416620DD92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097AF-6C22-3C34-2EC8-FD0AFA4CB7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7163" y="1041400"/>
            <a:ext cx="10497671" cy="2387600"/>
          </a:xfrm>
        </p:spPr>
        <p:txBody>
          <a:bodyPr>
            <a:normAutofit/>
          </a:bodyPr>
          <a:lstStyle/>
          <a:p>
            <a:r>
              <a:rPr lang="en-US" sz="5300" dirty="0"/>
              <a:t>Emerging DFS</a:t>
            </a:r>
            <a:br>
              <a:rPr lang="en-US" sz="5300" dirty="0"/>
            </a:br>
            <a:r>
              <a:rPr lang="en-US" sz="5300" dirty="0"/>
              <a:t>Opportunities and Challenges</a:t>
            </a:r>
            <a:br>
              <a:rPr lang="en-US" dirty="0"/>
            </a:br>
            <a:r>
              <a:rPr lang="en-US" sz="2700" b="0" dirty="0"/>
              <a:t>Group Name</a:t>
            </a:r>
            <a:br>
              <a:rPr lang="en-US" sz="2700" b="0" dirty="0"/>
            </a:br>
            <a:r>
              <a:rPr lang="en-US" sz="2700" b="0" dirty="0"/>
              <a:t>XXXXX</a:t>
            </a:r>
            <a:endParaRPr lang="en-US" sz="3600" b="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6B14A56-F8D2-2867-AABB-AB3756E2109A}"/>
              </a:ext>
            </a:extLst>
          </p:cNvPr>
          <p:cNvGraphicFramePr>
            <a:graphicFrameLocks noGrp="1"/>
          </p:cNvGraphicFramePr>
          <p:nvPr/>
        </p:nvGraphicFramePr>
        <p:xfrm>
          <a:off x="2031998" y="3953096"/>
          <a:ext cx="8127999" cy="14883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93305707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51936634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666002939"/>
                    </a:ext>
                  </a:extLst>
                </a:gridCol>
              </a:tblGrid>
              <a:tr h="37333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3600567"/>
                  </a:ext>
                </a:extLst>
              </a:tr>
              <a:tr h="37333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9165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4543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642535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A325101-52AB-7881-36C7-09F1C7FEB01C}"/>
              </a:ext>
            </a:extLst>
          </p:cNvPr>
          <p:cNvSpPr txBox="1"/>
          <p:nvPr/>
        </p:nvSpPr>
        <p:spPr>
          <a:xfrm>
            <a:off x="3047997" y="3561352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0" dirty="0"/>
              <a:t>Group Members’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504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581F6-F820-A93C-5403-B3D363931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aseline="0" dirty="0"/>
              <a:t>Theme 1: Building Trust and Confidence</a:t>
            </a:r>
            <a:endParaRPr lang="en-US" dirty="0"/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077349D9-7235-E510-1398-BF91F27D3B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7817041"/>
              </p:ext>
            </p:extLst>
          </p:nvPr>
        </p:nvGraphicFramePr>
        <p:xfrm>
          <a:off x="838200" y="1683205"/>
          <a:ext cx="10731833" cy="292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89404">
                  <a:extLst>
                    <a:ext uri="{9D8B030D-6E8A-4147-A177-3AD203B41FA5}">
                      <a16:colId xmlns:a16="http://schemas.microsoft.com/office/drawing/2014/main" val="2147161850"/>
                    </a:ext>
                  </a:extLst>
                </a:gridCol>
                <a:gridCol w="3041285">
                  <a:extLst>
                    <a:ext uri="{9D8B030D-6E8A-4147-A177-3AD203B41FA5}">
                      <a16:colId xmlns:a16="http://schemas.microsoft.com/office/drawing/2014/main" val="1573151626"/>
                    </a:ext>
                  </a:extLst>
                </a:gridCol>
                <a:gridCol w="2508068">
                  <a:extLst>
                    <a:ext uri="{9D8B030D-6E8A-4147-A177-3AD203B41FA5}">
                      <a16:colId xmlns:a16="http://schemas.microsoft.com/office/drawing/2014/main" val="4205438241"/>
                    </a:ext>
                  </a:extLst>
                </a:gridCol>
                <a:gridCol w="1193076">
                  <a:extLst>
                    <a:ext uri="{9D8B030D-6E8A-4147-A177-3AD203B41FA5}">
                      <a16:colId xmlns:a16="http://schemas.microsoft.com/office/drawing/2014/main" val="30168642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What are the Key problems? </a:t>
                      </a:r>
                      <a:r>
                        <a:rPr lang="en-US" sz="1200" b="0" i="1" dirty="0"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Existing &amp; Emerging</a:t>
                      </a:r>
                      <a:endParaRPr lang="en-US" sz="1600" b="0" i="1" dirty="0">
                        <a:latin typeface="Arial" panose="020B0604020202020204" pitchFamily="34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What are the Key Market Failures?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What can be done to address this?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Level</a:t>
                      </a:r>
                      <a:r>
                        <a:rPr lang="en-US" sz="1600" baseline="0" dirty="0"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n-US" sz="1600" dirty="0"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Effort needed (H/M/L)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50424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XXXxxx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66185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942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7037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981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776138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1750E22-4EBA-4769-546F-ED9C05F8EF87}"/>
              </a:ext>
            </a:extLst>
          </p:cNvPr>
          <p:cNvSpPr txBox="1"/>
          <p:nvPr/>
        </p:nvSpPr>
        <p:spPr>
          <a:xfrm>
            <a:off x="10040983" y="156754"/>
            <a:ext cx="1924594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Pls present in 15  Mins</a:t>
            </a:r>
          </a:p>
        </p:txBody>
      </p:sp>
    </p:spTree>
    <p:extLst>
      <p:ext uri="{BB962C8B-B14F-4D97-AF65-F5344CB8AC3E}">
        <p14:creationId xmlns:p14="http://schemas.microsoft.com/office/powerpoint/2010/main" val="32358981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9CD9D-49A2-BAB0-4F44-099B852D4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aseline="0" dirty="0"/>
              <a:t>Theme 2: Strengthening Distribution</a:t>
            </a:r>
            <a:endParaRPr lang="en-US" dirty="0"/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AB15ACCA-8B9D-B695-2E71-7B021D746D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0496745"/>
              </p:ext>
            </p:extLst>
          </p:nvPr>
        </p:nvGraphicFramePr>
        <p:xfrm>
          <a:off x="838200" y="1683205"/>
          <a:ext cx="10731833" cy="292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89404">
                  <a:extLst>
                    <a:ext uri="{9D8B030D-6E8A-4147-A177-3AD203B41FA5}">
                      <a16:colId xmlns:a16="http://schemas.microsoft.com/office/drawing/2014/main" val="2147161850"/>
                    </a:ext>
                  </a:extLst>
                </a:gridCol>
                <a:gridCol w="3041285">
                  <a:extLst>
                    <a:ext uri="{9D8B030D-6E8A-4147-A177-3AD203B41FA5}">
                      <a16:colId xmlns:a16="http://schemas.microsoft.com/office/drawing/2014/main" val="1573151626"/>
                    </a:ext>
                  </a:extLst>
                </a:gridCol>
                <a:gridCol w="2508068">
                  <a:extLst>
                    <a:ext uri="{9D8B030D-6E8A-4147-A177-3AD203B41FA5}">
                      <a16:colId xmlns:a16="http://schemas.microsoft.com/office/drawing/2014/main" val="4205438241"/>
                    </a:ext>
                  </a:extLst>
                </a:gridCol>
                <a:gridCol w="1193076">
                  <a:extLst>
                    <a:ext uri="{9D8B030D-6E8A-4147-A177-3AD203B41FA5}">
                      <a16:colId xmlns:a16="http://schemas.microsoft.com/office/drawing/2014/main" val="30168642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What are the Key problems? </a:t>
                      </a:r>
                      <a:r>
                        <a:rPr lang="en-US" sz="1200" b="0" i="1" dirty="0"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Existing &amp; Emerging</a:t>
                      </a:r>
                      <a:endParaRPr lang="en-US" sz="1600" b="0" i="1" dirty="0">
                        <a:latin typeface="Arial" panose="020B0604020202020204" pitchFamily="34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What are the Key Market Failures?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What can be done to address this?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Level</a:t>
                      </a:r>
                      <a:r>
                        <a:rPr lang="en-US" sz="1600" baseline="0" dirty="0"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n-US" sz="1600" dirty="0">
                          <a:latin typeface="Arial" panose="020B0604020202020204" pitchFamily="34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Effort needed (H/M/L)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50424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XXXxxx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66185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942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7037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981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776138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EABF43F4-63D0-50D1-E380-A18F56A1259C}"/>
              </a:ext>
            </a:extLst>
          </p:cNvPr>
          <p:cNvSpPr txBox="1"/>
          <p:nvPr/>
        </p:nvSpPr>
        <p:spPr>
          <a:xfrm>
            <a:off x="10040983" y="156754"/>
            <a:ext cx="1924594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Pls present in 15  Mins</a:t>
            </a:r>
          </a:p>
        </p:txBody>
      </p:sp>
    </p:spTree>
    <p:extLst>
      <p:ext uri="{BB962C8B-B14F-4D97-AF65-F5344CB8AC3E}">
        <p14:creationId xmlns:p14="http://schemas.microsoft.com/office/powerpoint/2010/main" val="2650557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938</Words>
  <Application>Microsoft Office PowerPoint</Application>
  <PresentationFormat>Widescreen</PresentationFormat>
  <Paragraphs>70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Segoe UI</vt:lpstr>
      <vt:lpstr>Office Theme</vt:lpstr>
      <vt:lpstr>Reflection on Themes IFS Partner’s Meet  24th October 2024</vt:lpstr>
      <vt:lpstr>Theme 1: Building Trust and Confidence</vt:lpstr>
      <vt:lpstr>Theme 2: Strengthening Distribution</vt:lpstr>
      <vt:lpstr>Theme 3: Pro-poor Innovations through private sector</vt:lpstr>
      <vt:lpstr>Theme 4: Making DPI work for the poor</vt:lpstr>
      <vt:lpstr>Group work formats</vt:lpstr>
      <vt:lpstr>Emerging DFS Opportunities and Challenges Group Name XXXXX</vt:lpstr>
      <vt:lpstr>Theme 1: Building Trust and Confidence</vt:lpstr>
      <vt:lpstr>Theme 2: Strengthening Distribution</vt:lpstr>
      <vt:lpstr>Theme 3: Innovations through private sector</vt:lpstr>
      <vt:lpstr>Theme 4: Making DPI work for the poor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Pradip Das</dc:creator>
  <cp:lastModifiedBy>Pradip Das</cp:lastModifiedBy>
  <cp:revision>286</cp:revision>
  <dcterms:created xsi:type="dcterms:W3CDTF">2024-10-21T11:24:54Z</dcterms:created>
  <dcterms:modified xsi:type="dcterms:W3CDTF">2024-10-23T16:49:43Z</dcterms:modified>
</cp:coreProperties>
</file>